
<file path=[Content_Types].xml><?xml version="1.0" encoding="utf-8"?>
<Types xmlns="http://schemas.openxmlformats.org/package/2006/content-types">
  <Default Extension="bin" ContentType="application/vnd.openxmlformats-officedocument.oleObject"/>
  <Default Extension="png" ContentType="image/png"/>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1" r:id="rId3"/>
    <p:sldId id="259" r:id="rId4"/>
    <p:sldId id="264" r:id="rId5"/>
    <p:sldId id="266" r:id="rId6"/>
    <p:sldId id="267" r:id="rId7"/>
    <p:sldId id="268" r:id="rId8"/>
    <p:sldId id="269" r:id="rId9"/>
    <p:sldId id="270" r:id="rId10"/>
    <p:sldId id="271" r:id="rId11"/>
    <p:sldId id="257" r:id="rId12"/>
    <p:sldId id="263" r:id="rId13"/>
    <p:sldId id="265" r:id="rId14"/>
    <p:sldId id="262" r:id="rId15"/>
    <p:sldId id="260" r:id="rId16"/>
    <p:sldId id="272" r:id="rId17"/>
    <p:sldId id="273" r:id="rId18"/>
    <p:sldId id="274"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8E7BB"/>
    <a:srgbClr val="CACA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25" autoAdjust="0"/>
    <p:restoredTop sz="94660"/>
  </p:normalViewPr>
  <p:slideViewPr>
    <p:cSldViewPr snapToGrid="0">
      <p:cViewPr varScale="1">
        <p:scale>
          <a:sx n="105" d="100"/>
          <a:sy n="105" d="100"/>
        </p:scale>
        <p:origin x="120" y="2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5.e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BD8EF03-DBC1-4FBA-9B36-A4E58E360621}" type="datetimeFigureOut">
              <a:rPr lang="en-US" smtClean="0"/>
              <a:t>10/9/2017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CE2B65-DB53-4BEA-9C1C-7D952C685B3C}" type="slidenum">
              <a:rPr lang="en-US" smtClean="0"/>
              <a:t>‹#›</a:t>
            </a:fld>
            <a:endParaRPr lang="en-US"/>
          </a:p>
        </p:txBody>
      </p:sp>
    </p:spTree>
    <p:extLst>
      <p:ext uri="{BB962C8B-B14F-4D97-AF65-F5344CB8AC3E}">
        <p14:creationId xmlns:p14="http://schemas.microsoft.com/office/powerpoint/2010/main" val="1657401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D8EF03-DBC1-4FBA-9B36-A4E58E360621}" type="datetimeFigureOut">
              <a:rPr lang="en-US" smtClean="0"/>
              <a:t>10/9/2017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CE2B65-DB53-4BEA-9C1C-7D952C685B3C}" type="slidenum">
              <a:rPr lang="en-US" smtClean="0"/>
              <a:t>‹#›</a:t>
            </a:fld>
            <a:endParaRPr lang="en-US"/>
          </a:p>
        </p:txBody>
      </p:sp>
    </p:spTree>
    <p:extLst>
      <p:ext uri="{BB962C8B-B14F-4D97-AF65-F5344CB8AC3E}">
        <p14:creationId xmlns:p14="http://schemas.microsoft.com/office/powerpoint/2010/main" val="23614155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D8EF03-DBC1-4FBA-9B36-A4E58E360621}" type="datetimeFigureOut">
              <a:rPr lang="en-US" smtClean="0"/>
              <a:t>10/9/2017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CE2B65-DB53-4BEA-9C1C-7D952C685B3C}" type="slidenum">
              <a:rPr lang="en-US" smtClean="0"/>
              <a:t>‹#›</a:t>
            </a:fld>
            <a:endParaRPr lang="en-US"/>
          </a:p>
        </p:txBody>
      </p:sp>
    </p:spTree>
    <p:extLst>
      <p:ext uri="{BB962C8B-B14F-4D97-AF65-F5344CB8AC3E}">
        <p14:creationId xmlns:p14="http://schemas.microsoft.com/office/powerpoint/2010/main" val="10953444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D8EF03-DBC1-4FBA-9B36-A4E58E360621}" type="datetimeFigureOut">
              <a:rPr lang="en-US" smtClean="0"/>
              <a:t>10/9/2017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CE2B65-DB53-4BEA-9C1C-7D952C685B3C}" type="slidenum">
              <a:rPr lang="en-US" smtClean="0"/>
              <a:t>‹#›</a:t>
            </a:fld>
            <a:endParaRPr lang="en-US"/>
          </a:p>
        </p:txBody>
      </p:sp>
    </p:spTree>
    <p:extLst>
      <p:ext uri="{BB962C8B-B14F-4D97-AF65-F5344CB8AC3E}">
        <p14:creationId xmlns:p14="http://schemas.microsoft.com/office/powerpoint/2010/main" val="20919729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5BD8EF03-DBC1-4FBA-9B36-A4E58E360621}" type="datetimeFigureOut">
              <a:rPr lang="en-US" smtClean="0"/>
              <a:t>10/9/2017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CE2B65-DB53-4BEA-9C1C-7D952C685B3C}" type="slidenum">
              <a:rPr lang="en-US" smtClean="0"/>
              <a:t>‹#›</a:t>
            </a:fld>
            <a:endParaRPr lang="en-US"/>
          </a:p>
        </p:txBody>
      </p:sp>
    </p:spTree>
    <p:extLst>
      <p:ext uri="{BB962C8B-B14F-4D97-AF65-F5344CB8AC3E}">
        <p14:creationId xmlns:p14="http://schemas.microsoft.com/office/powerpoint/2010/main" val="23869815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BD8EF03-DBC1-4FBA-9B36-A4E58E360621}" type="datetimeFigureOut">
              <a:rPr lang="en-US" smtClean="0"/>
              <a:t>10/9/2017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8CE2B65-DB53-4BEA-9C1C-7D952C685B3C}" type="slidenum">
              <a:rPr lang="en-US" smtClean="0"/>
              <a:t>‹#›</a:t>
            </a:fld>
            <a:endParaRPr lang="en-US"/>
          </a:p>
        </p:txBody>
      </p:sp>
    </p:spTree>
    <p:extLst>
      <p:ext uri="{BB962C8B-B14F-4D97-AF65-F5344CB8AC3E}">
        <p14:creationId xmlns:p14="http://schemas.microsoft.com/office/powerpoint/2010/main" val="4389059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BD8EF03-DBC1-4FBA-9B36-A4E58E360621}" type="datetimeFigureOut">
              <a:rPr lang="en-US" smtClean="0"/>
              <a:t>10/9/2017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8CE2B65-DB53-4BEA-9C1C-7D952C685B3C}" type="slidenum">
              <a:rPr lang="en-US" smtClean="0"/>
              <a:t>‹#›</a:t>
            </a:fld>
            <a:endParaRPr lang="en-US"/>
          </a:p>
        </p:txBody>
      </p:sp>
    </p:spTree>
    <p:extLst>
      <p:ext uri="{BB962C8B-B14F-4D97-AF65-F5344CB8AC3E}">
        <p14:creationId xmlns:p14="http://schemas.microsoft.com/office/powerpoint/2010/main" val="2263482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BD8EF03-DBC1-4FBA-9B36-A4E58E360621}" type="datetimeFigureOut">
              <a:rPr lang="en-US" smtClean="0"/>
              <a:t>10/9/2017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8CE2B65-DB53-4BEA-9C1C-7D952C685B3C}" type="slidenum">
              <a:rPr lang="en-US" smtClean="0"/>
              <a:t>‹#›</a:t>
            </a:fld>
            <a:endParaRPr lang="en-US"/>
          </a:p>
        </p:txBody>
      </p:sp>
    </p:spTree>
    <p:extLst>
      <p:ext uri="{BB962C8B-B14F-4D97-AF65-F5344CB8AC3E}">
        <p14:creationId xmlns:p14="http://schemas.microsoft.com/office/powerpoint/2010/main" val="36255068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D8EF03-DBC1-4FBA-9B36-A4E58E360621}" type="datetimeFigureOut">
              <a:rPr lang="en-US" smtClean="0"/>
              <a:t>10/9/2017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8CE2B65-DB53-4BEA-9C1C-7D952C685B3C}" type="slidenum">
              <a:rPr lang="en-US" smtClean="0"/>
              <a:t>‹#›</a:t>
            </a:fld>
            <a:endParaRPr lang="en-US"/>
          </a:p>
        </p:txBody>
      </p:sp>
    </p:spTree>
    <p:extLst>
      <p:ext uri="{BB962C8B-B14F-4D97-AF65-F5344CB8AC3E}">
        <p14:creationId xmlns:p14="http://schemas.microsoft.com/office/powerpoint/2010/main" val="10040444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5BD8EF03-DBC1-4FBA-9B36-A4E58E360621}" type="datetimeFigureOut">
              <a:rPr lang="en-US" smtClean="0"/>
              <a:t>10/9/2017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8CE2B65-DB53-4BEA-9C1C-7D952C685B3C}" type="slidenum">
              <a:rPr lang="en-US" smtClean="0"/>
              <a:t>‹#›</a:t>
            </a:fld>
            <a:endParaRPr lang="en-US"/>
          </a:p>
        </p:txBody>
      </p:sp>
    </p:spTree>
    <p:extLst>
      <p:ext uri="{BB962C8B-B14F-4D97-AF65-F5344CB8AC3E}">
        <p14:creationId xmlns:p14="http://schemas.microsoft.com/office/powerpoint/2010/main" val="41442943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5BD8EF03-DBC1-4FBA-9B36-A4E58E360621}" type="datetimeFigureOut">
              <a:rPr lang="en-US" smtClean="0"/>
              <a:t>10/9/2017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8CE2B65-DB53-4BEA-9C1C-7D952C685B3C}" type="slidenum">
              <a:rPr lang="en-US" smtClean="0"/>
              <a:t>‹#›</a:t>
            </a:fld>
            <a:endParaRPr lang="en-US"/>
          </a:p>
        </p:txBody>
      </p:sp>
    </p:spTree>
    <p:extLst>
      <p:ext uri="{BB962C8B-B14F-4D97-AF65-F5344CB8AC3E}">
        <p14:creationId xmlns:p14="http://schemas.microsoft.com/office/powerpoint/2010/main" val="41625167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D8EF03-DBC1-4FBA-9B36-A4E58E360621}" type="datetimeFigureOut">
              <a:rPr lang="en-US" smtClean="0"/>
              <a:t>10/9/2017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8CE2B65-DB53-4BEA-9C1C-7D952C685B3C}" type="slidenum">
              <a:rPr lang="en-US" smtClean="0"/>
              <a:t>‹#›</a:t>
            </a:fld>
            <a:endParaRPr lang="en-US"/>
          </a:p>
        </p:txBody>
      </p:sp>
    </p:spTree>
    <p:extLst>
      <p:ext uri="{BB962C8B-B14F-4D97-AF65-F5344CB8AC3E}">
        <p14:creationId xmlns:p14="http://schemas.microsoft.com/office/powerpoint/2010/main" val="417075310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image" Target="../media/image15.emf"/></Relationships>
</file>

<file path=ppt/slides/_rels/slide15.xml.rels><?xml version="1.0" encoding="UTF-8" standalone="yes"?>
<Relationships xmlns="http://schemas.openxmlformats.org/package/2006/relationships"><Relationship Id="rId2" Type="http://schemas.openxmlformats.org/officeDocument/2006/relationships/hyperlink" Target="mailto:rommels@uncw.edu"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hyperlink" Target="http://myfwc.com/research/manatee/rescue-mortality-response/mortality-statistics/red-tide/"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1.emf"/></Relationships>
</file>

<file path=ppt/slides/_rels/slide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2350007"/>
            <a:ext cx="9144000" cy="1159955"/>
          </a:xfrm>
        </p:spPr>
        <p:txBody>
          <a:bodyPr/>
          <a:lstStyle/>
          <a:p>
            <a:r>
              <a:rPr lang="en-US" dirty="0" smtClean="0"/>
              <a:t>Duval Manatee Mortality</a:t>
            </a:r>
            <a:endParaRPr lang="en-US" dirty="0"/>
          </a:p>
        </p:txBody>
      </p:sp>
    </p:spTree>
    <p:extLst>
      <p:ext uri="{BB962C8B-B14F-4D97-AF65-F5344CB8AC3E}">
        <p14:creationId xmlns:p14="http://schemas.microsoft.com/office/powerpoint/2010/main" val="291559399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MMPL Vessel Categories</a:t>
            </a:r>
            <a:endParaRPr lang="en-US" dirty="0"/>
          </a:p>
        </p:txBody>
      </p:sp>
      <p:sp>
        <p:nvSpPr>
          <p:cNvPr id="3" name="Content Placeholder 2"/>
          <p:cNvSpPr>
            <a:spLocks noGrp="1"/>
          </p:cNvSpPr>
          <p:nvPr>
            <p:ph idx="1"/>
          </p:nvPr>
        </p:nvSpPr>
        <p:spPr/>
        <p:txBody>
          <a:bodyPr/>
          <a:lstStyle/>
          <a:p>
            <a:endParaRPr lang="en-US" dirty="0"/>
          </a:p>
        </p:txBody>
      </p:sp>
      <p:pic>
        <p:nvPicPr>
          <p:cNvPr id="5" name="Picture 4"/>
          <p:cNvPicPr>
            <a:picLocks noChangeAspect="1"/>
          </p:cNvPicPr>
          <p:nvPr/>
        </p:nvPicPr>
        <p:blipFill>
          <a:blip r:embed="rId2"/>
          <a:stretch>
            <a:fillRect/>
          </a:stretch>
        </p:blipFill>
        <p:spPr>
          <a:xfrm>
            <a:off x="-1905000" y="-1758912"/>
            <a:ext cx="16002000" cy="10001250"/>
          </a:xfrm>
          <a:prstGeom prst="rect">
            <a:avLst/>
          </a:prstGeom>
          <a:scene3d>
            <a:camera prst="orthographicFront">
              <a:rot lat="0" lon="0" rev="16200000"/>
            </a:camera>
            <a:lightRig rig="threePt" dir="t"/>
          </a:scene3d>
        </p:spPr>
      </p:pic>
    </p:spTree>
    <p:extLst>
      <p:ext uri="{BB962C8B-B14F-4D97-AF65-F5344CB8AC3E}">
        <p14:creationId xmlns:p14="http://schemas.microsoft.com/office/powerpoint/2010/main" val="359589544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Overview of deaths from 1989 to 2017</a:t>
            </a:r>
            <a:endParaRPr lang="en-US" dirty="0"/>
          </a:p>
        </p:txBody>
      </p:sp>
      <p:pic>
        <p:nvPicPr>
          <p:cNvPr id="5" name="Picture 4"/>
          <p:cNvPicPr>
            <a:picLocks noChangeAspect="1"/>
          </p:cNvPicPr>
          <p:nvPr/>
        </p:nvPicPr>
        <p:blipFill>
          <a:blip r:embed="rId2"/>
          <a:stretch>
            <a:fillRect/>
          </a:stretch>
        </p:blipFill>
        <p:spPr>
          <a:xfrm>
            <a:off x="4948534" y="1506647"/>
            <a:ext cx="4572396" cy="3505504"/>
          </a:xfrm>
          <a:prstGeom prst="rect">
            <a:avLst/>
          </a:prstGeom>
        </p:spPr>
      </p:pic>
      <p:pic>
        <p:nvPicPr>
          <p:cNvPr id="7" name="Content Placeholder 6"/>
          <p:cNvPicPr>
            <a:picLocks noGrp="1" noChangeAspect="1"/>
          </p:cNvPicPr>
          <p:nvPr>
            <p:ph idx="1"/>
          </p:nvPr>
        </p:nvPicPr>
        <p:blipFill>
          <a:blip r:embed="rId3"/>
          <a:stretch>
            <a:fillRect/>
          </a:stretch>
        </p:blipFill>
        <p:spPr>
          <a:xfrm>
            <a:off x="2137448" y="1506647"/>
            <a:ext cx="2285696" cy="4959525"/>
          </a:xfrm>
          <a:prstGeom prst="rect">
            <a:avLst/>
          </a:prstGeom>
        </p:spPr>
      </p:pic>
      <p:sp>
        <p:nvSpPr>
          <p:cNvPr id="3" name="TextBox 2"/>
          <p:cNvSpPr txBox="1"/>
          <p:nvPr/>
        </p:nvSpPr>
        <p:spPr>
          <a:xfrm flipH="1">
            <a:off x="8311896" y="1764792"/>
            <a:ext cx="923544" cy="369332"/>
          </a:xfrm>
          <a:prstGeom prst="rect">
            <a:avLst/>
          </a:prstGeom>
          <a:noFill/>
        </p:spPr>
        <p:txBody>
          <a:bodyPr wrap="square" rtlCol="0">
            <a:spAutoFit/>
          </a:bodyPr>
          <a:lstStyle/>
          <a:p>
            <a:r>
              <a:rPr lang="en-US" dirty="0" smtClean="0"/>
              <a:t>23 total</a:t>
            </a:r>
            <a:endParaRPr lang="en-US" dirty="0"/>
          </a:p>
        </p:txBody>
      </p:sp>
      <p:sp>
        <p:nvSpPr>
          <p:cNvPr id="4" name="Rectangle 3"/>
          <p:cNvSpPr/>
          <p:nvPr/>
        </p:nvSpPr>
        <p:spPr>
          <a:xfrm>
            <a:off x="4849616" y="5086255"/>
            <a:ext cx="6096000" cy="1200329"/>
          </a:xfrm>
          <a:prstGeom prst="rect">
            <a:avLst/>
          </a:prstGeom>
        </p:spPr>
        <p:txBody>
          <a:bodyPr>
            <a:spAutoFit/>
          </a:bodyPr>
          <a:lstStyle/>
          <a:p>
            <a:r>
              <a:rPr lang="en-US" dirty="0">
                <a:solidFill>
                  <a:srgbClr val="1F497D"/>
                </a:solidFill>
                <a:latin typeface="Calibri" panose="020F0502020204030204" pitchFamily="34" charset="0"/>
                <a:ea typeface="Calibri" panose="020F0502020204030204" pitchFamily="34" charset="0"/>
              </a:rPr>
              <a:t>There are 18 records prior to 2002, but they are spread from 1977 – 2001. </a:t>
            </a:r>
            <a:r>
              <a:rPr lang="en-US" dirty="0" smtClean="0">
                <a:solidFill>
                  <a:srgbClr val="1F497D"/>
                </a:solidFill>
                <a:latin typeface="Calibri" panose="020F0502020204030204" pitchFamily="34" charset="0"/>
                <a:ea typeface="Calibri" panose="020F0502020204030204" pitchFamily="34" charset="0"/>
              </a:rPr>
              <a:t>From 2002 </a:t>
            </a:r>
            <a:r>
              <a:rPr lang="en-US" dirty="0">
                <a:solidFill>
                  <a:srgbClr val="1F497D"/>
                </a:solidFill>
                <a:latin typeface="Calibri" panose="020F0502020204030204" pitchFamily="34" charset="0"/>
                <a:ea typeface="Calibri" panose="020F0502020204030204" pitchFamily="34" charset="0"/>
              </a:rPr>
              <a:t>to the present seems to be when the estimates were done more </a:t>
            </a:r>
            <a:r>
              <a:rPr lang="en-US" dirty="0" smtClean="0">
                <a:solidFill>
                  <a:srgbClr val="1F497D"/>
                </a:solidFill>
                <a:latin typeface="Calibri" panose="020F0502020204030204" pitchFamily="34" charset="0"/>
                <a:ea typeface="Calibri" panose="020F0502020204030204" pitchFamily="34" charset="0"/>
              </a:rPr>
              <a:t>consistently (about 1,095 </a:t>
            </a:r>
            <a:r>
              <a:rPr lang="en-US" dirty="0">
                <a:solidFill>
                  <a:srgbClr val="1F497D"/>
                </a:solidFill>
                <a:latin typeface="Calibri" panose="020F0502020204030204" pitchFamily="34" charset="0"/>
                <a:ea typeface="Calibri" panose="020F0502020204030204" pitchFamily="34" charset="0"/>
              </a:rPr>
              <a:t>records for that time </a:t>
            </a:r>
            <a:r>
              <a:rPr lang="en-US" dirty="0" smtClean="0">
                <a:solidFill>
                  <a:srgbClr val="1F497D"/>
                </a:solidFill>
                <a:latin typeface="Calibri" panose="020F0502020204030204" pitchFamily="34" charset="0"/>
                <a:ea typeface="Calibri" panose="020F0502020204030204" pitchFamily="34" charset="0"/>
              </a:rPr>
              <a:t>frame in Florida).</a:t>
            </a:r>
            <a:endParaRPr lang="en-US" dirty="0"/>
          </a:p>
        </p:txBody>
      </p:sp>
    </p:spTree>
    <p:extLst>
      <p:ext uri="{BB962C8B-B14F-4D97-AF65-F5344CB8AC3E}">
        <p14:creationId xmlns:p14="http://schemas.microsoft.com/office/powerpoint/2010/main" val="249932032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8448" y="365125"/>
            <a:ext cx="7004304" cy="704723"/>
          </a:xfrm>
        </p:spPr>
        <p:txBody>
          <a:bodyPr>
            <a:normAutofit/>
          </a:bodyPr>
          <a:lstStyle/>
          <a:p>
            <a:r>
              <a:rPr lang="en-US" dirty="0" smtClean="0"/>
              <a:t>2007/08 Mortalities</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821619" y="978408"/>
            <a:ext cx="7072189" cy="5256994"/>
          </a:xfrm>
        </p:spPr>
      </p:pic>
      <p:sp>
        <p:nvSpPr>
          <p:cNvPr id="3" name="Rectangle 2"/>
          <p:cNvSpPr/>
          <p:nvPr/>
        </p:nvSpPr>
        <p:spPr>
          <a:xfrm>
            <a:off x="3374136" y="1591056"/>
            <a:ext cx="384048" cy="155448"/>
          </a:xfrm>
          <a:prstGeom prst="rect">
            <a:avLst/>
          </a:prstGeom>
          <a:solidFill>
            <a:srgbClr val="E8E7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8520778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46504" y="365125"/>
            <a:ext cx="3621024" cy="613283"/>
          </a:xfrm>
        </p:spPr>
        <p:txBody>
          <a:bodyPr>
            <a:normAutofit fontScale="90000"/>
          </a:bodyPr>
          <a:lstStyle/>
          <a:p>
            <a:r>
              <a:rPr lang="en-US" dirty="0" smtClean="0"/>
              <a:t>2002 Mortalities</a:t>
            </a:r>
            <a:endParaRPr lang="en-US" dirty="0"/>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150803" y="978407"/>
            <a:ext cx="7337365" cy="5454109"/>
          </a:xfrm>
        </p:spPr>
      </p:pic>
    </p:spTree>
    <p:extLst>
      <p:ext uri="{BB962C8B-B14F-4D97-AF65-F5344CB8AC3E}">
        <p14:creationId xmlns:p14="http://schemas.microsoft.com/office/powerpoint/2010/main" val="59767705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7"/>
          <p:cNvGraphicFramePr>
            <a:graphicFrameLocks noChangeAspect="1"/>
          </p:cNvGraphicFramePr>
          <p:nvPr>
            <p:extLst>
              <p:ext uri="{D42A27DB-BD31-4B8C-83A1-F6EECF244321}">
                <p14:modId xmlns:p14="http://schemas.microsoft.com/office/powerpoint/2010/main" val="3967880898"/>
              </p:ext>
            </p:extLst>
          </p:nvPr>
        </p:nvGraphicFramePr>
        <p:xfrm>
          <a:off x="2142554" y="609410"/>
          <a:ext cx="7498114" cy="5983414"/>
        </p:xfrm>
        <a:graphic>
          <a:graphicData uri="http://schemas.openxmlformats.org/presentationml/2006/ole">
            <mc:AlternateContent xmlns:mc="http://schemas.openxmlformats.org/markup-compatibility/2006">
              <mc:Choice xmlns:v="urn:schemas-microsoft-com:vml" Requires="v">
                <p:oleObj spid="_x0000_s1044" name="Worksheet" r:id="rId3" imgW="9286899" imgH="7410386" progId="Excel.Sheet.12">
                  <p:embed/>
                </p:oleObj>
              </mc:Choice>
              <mc:Fallback>
                <p:oleObj name="Worksheet" r:id="rId3" imgW="9286899" imgH="7410386" progId="Excel.Sheet.12">
                  <p:embed/>
                  <p:pic>
                    <p:nvPicPr>
                      <p:cNvPr id="0" name=""/>
                      <p:cNvPicPr/>
                      <p:nvPr/>
                    </p:nvPicPr>
                    <p:blipFill>
                      <a:blip r:embed="rId4"/>
                      <a:stretch>
                        <a:fillRect/>
                      </a:stretch>
                    </p:blipFill>
                    <p:spPr>
                      <a:xfrm>
                        <a:off x="2142554" y="609410"/>
                        <a:ext cx="7498114" cy="5983414"/>
                      </a:xfrm>
                      <a:prstGeom prst="rect">
                        <a:avLst/>
                      </a:prstGeom>
                    </p:spPr>
                  </p:pic>
                </p:oleObj>
              </mc:Fallback>
            </mc:AlternateContent>
          </a:graphicData>
        </a:graphic>
      </p:graphicFrame>
    </p:spTree>
    <p:extLst>
      <p:ext uri="{BB962C8B-B14F-4D97-AF65-F5344CB8AC3E}">
        <p14:creationId xmlns:p14="http://schemas.microsoft.com/office/powerpoint/2010/main" val="130332313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76528" y="419989"/>
            <a:ext cx="9403080" cy="924179"/>
          </a:xfrm>
        </p:spPr>
        <p:txBody>
          <a:bodyPr>
            <a:noAutofit/>
          </a:bodyPr>
          <a:lstStyle/>
          <a:p>
            <a:r>
              <a:rPr lang="en-US" sz="1600" i="1" dirty="0"/>
              <a:t>MARINE MAMMAL SCIENCE, 23(1): 110–132 (January 2007) C  2006 by the Society for Marine Mammalogy DOI: </a:t>
            </a:r>
            <a:r>
              <a:rPr lang="en-US" sz="1600" i="1" dirty="0" smtClean="0"/>
              <a:t>10.1111/j.1748-7692.2006.00095.x</a:t>
            </a:r>
            <a:endParaRPr lang="en-US" sz="2400" dirty="0"/>
          </a:p>
        </p:txBody>
      </p:sp>
      <p:sp>
        <p:nvSpPr>
          <p:cNvPr id="3" name="Content Placeholder 2"/>
          <p:cNvSpPr>
            <a:spLocks noGrp="1"/>
          </p:cNvSpPr>
          <p:nvPr>
            <p:ph idx="1"/>
          </p:nvPr>
        </p:nvSpPr>
        <p:spPr>
          <a:xfrm>
            <a:off x="3666744" y="2489152"/>
            <a:ext cx="3703320" cy="4812919"/>
          </a:xfrm>
        </p:spPr>
        <p:txBody>
          <a:bodyPr>
            <a:normAutofit fontScale="92500" lnSpcReduction="20000"/>
          </a:bodyPr>
          <a:lstStyle/>
          <a:p>
            <a:pPr marL="0" indent="0" algn="ctr">
              <a:buNone/>
            </a:pPr>
            <a:r>
              <a:rPr lang="en-US" sz="1200" dirty="0" smtClean="0"/>
              <a:t>2 </a:t>
            </a:r>
            <a:r>
              <a:rPr lang="en-US" sz="1200" dirty="0"/>
              <a:t>Florida Fish and Wildlife Conservation Commission, Fish and Wildlife Research Institute, Marine Mammal Pathobiology Lab, 3700 54th Ave. South, St. Petersburg, Florida 33711, U.S.A. E-mail: </a:t>
            </a:r>
            <a:r>
              <a:rPr lang="en-US" sz="1200" dirty="0" smtClean="0">
                <a:hlinkClick r:id="rId2"/>
              </a:rPr>
              <a:t>rommels@uncw.edu</a:t>
            </a:r>
            <a:endParaRPr lang="en-US" sz="1200" dirty="0" smtClean="0"/>
          </a:p>
          <a:p>
            <a:pPr marL="0" indent="0" algn="ctr">
              <a:buNone/>
            </a:pPr>
            <a:r>
              <a:rPr lang="en-US" sz="1200" dirty="0" smtClean="0"/>
              <a:t> </a:t>
            </a:r>
            <a:r>
              <a:rPr lang="en-US" sz="1200" dirty="0"/>
              <a:t>JESSICA D. LIGHTSEY</a:t>
            </a:r>
            <a:r>
              <a:rPr lang="en-US" sz="1200" baseline="30000" dirty="0"/>
              <a:t>3</a:t>
            </a:r>
            <a:r>
              <a:rPr lang="en-US" sz="1200" dirty="0"/>
              <a:t> </a:t>
            </a:r>
            <a:endParaRPr lang="en-US" sz="1200" dirty="0" smtClean="0"/>
          </a:p>
          <a:p>
            <a:pPr marL="0" indent="0" algn="ctr">
              <a:lnSpc>
                <a:spcPct val="110000"/>
              </a:lnSpc>
              <a:buNone/>
            </a:pPr>
            <a:r>
              <a:rPr lang="en-US" sz="1200" dirty="0" smtClean="0"/>
              <a:t>Florida </a:t>
            </a:r>
            <a:r>
              <a:rPr lang="en-US" sz="1200" dirty="0"/>
              <a:t>Fish and Wildlife Conservation Commission, Fish and Wildlife Research Institute, Marine Mammal Pathobiology Lab, 3700 54th Ave. South, St. Petersburg, Florida 33711, U.S.A</a:t>
            </a:r>
            <a:r>
              <a:rPr lang="en-US" sz="1200" dirty="0" smtClean="0"/>
              <a:t>.</a:t>
            </a:r>
          </a:p>
          <a:p>
            <a:pPr marL="0" indent="0" algn="ctr">
              <a:lnSpc>
                <a:spcPct val="120000"/>
              </a:lnSpc>
              <a:buNone/>
            </a:pPr>
            <a:r>
              <a:rPr lang="en-US" sz="1200" dirty="0" smtClean="0"/>
              <a:t>And</a:t>
            </a:r>
          </a:p>
          <a:p>
            <a:pPr marL="0" indent="0" algn="ctr">
              <a:lnSpc>
                <a:spcPct val="110000"/>
              </a:lnSpc>
              <a:buNone/>
            </a:pPr>
            <a:r>
              <a:rPr lang="en-US" sz="1200" dirty="0" smtClean="0"/>
              <a:t>University </a:t>
            </a:r>
            <a:r>
              <a:rPr lang="en-US" sz="1200" dirty="0"/>
              <a:t>of Florida, College of Veterinary Medicine, Marine Mammal Health Program, Gainesville, Florida, U.S.A. </a:t>
            </a:r>
            <a:endParaRPr lang="en-US" sz="1200" dirty="0" smtClean="0"/>
          </a:p>
          <a:p>
            <a:pPr marL="0" indent="0" algn="ctr">
              <a:buNone/>
            </a:pPr>
            <a:r>
              <a:rPr lang="en-US" sz="1200" dirty="0" smtClean="0"/>
              <a:t>RICHARD </a:t>
            </a:r>
            <a:r>
              <a:rPr lang="en-US" sz="1200" dirty="0"/>
              <a:t>H. SNYDER PE, Recreational Boating Consulting LLC, 5326 Fond du Lac Rd, Oshkosh, Wisconsin 54902–7554, U.S.A. ELSA M. HAUBOLD4 Florida Fish and Wildlife Conservation Commission, Fish and Wildlife Research Institute, 100 Eighth Ave. SE, St. Petersburg, Florida 33701, U.S.A.</a:t>
            </a:r>
          </a:p>
          <a:p>
            <a:pPr marL="0" indent="0">
              <a:buNone/>
            </a:pPr>
            <a:r>
              <a:rPr lang="en-US" sz="1200" dirty="0"/>
              <a:t>1 Current address: Biology and Marine Biology, UNCW, 601 S. College Rd., Wilmington, North Carolina 28403, U.S.A. </a:t>
            </a:r>
            <a:endParaRPr lang="en-US" sz="1200" dirty="0" smtClean="0"/>
          </a:p>
          <a:p>
            <a:pPr marL="0" indent="0">
              <a:buNone/>
            </a:pPr>
            <a:r>
              <a:rPr lang="en-US" sz="1200" dirty="0" smtClean="0"/>
              <a:t>2 </a:t>
            </a:r>
            <a:r>
              <a:rPr lang="en-US" sz="1200" dirty="0"/>
              <a:t>Current address: FWRI Jacksonville Field Laboratory, Jacksonville, Florida 32221, U.S.A. </a:t>
            </a:r>
            <a:endParaRPr lang="en-US" sz="1200" dirty="0" smtClean="0"/>
          </a:p>
          <a:p>
            <a:pPr marL="0" indent="0">
              <a:buNone/>
            </a:pPr>
            <a:r>
              <a:rPr lang="en-US" sz="1200" dirty="0" smtClean="0"/>
              <a:t>3 </a:t>
            </a:r>
            <a:r>
              <a:rPr lang="en-US" sz="1200" dirty="0"/>
              <a:t>Current address: </a:t>
            </a:r>
            <a:r>
              <a:rPr lang="en-US" sz="1200" dirty="0" err="1"/>
              <a:t>Lightsey</a:t>
            </a:r>
            <a:r>
              <a:rPr lang="en-US" sz="1200" dirty="0"/>
              <a:t> Veterinary Relief Services, 239 Granite Street, Paciﬁc Grove, California 93950, U.S.A. </a:t>
            </a:r>
            <a:endParaRPr lang="en-US" sz="1200" dirty="0" smtClean="0"/>
          </a:p>
          <a:p>
            <a:pPr marL="0" indent="0">
              <a:buNone/>
            </a:pPr>
            <a:r>
              <a:rPr lang="en-US" sz="1200" dirty="0" smtClean="0"/>
              <a:t>4 </a:t>
            </a:r>
            <a:r>
              <a:rPr lang="en-US" sz="1200" dirty="0"/>
              <a:t>Current address: Florida Fish and Wildlife Conservation Commission, 620 South Meridian Street, Mail Station 10, Tallahassee, Florida 32399, U.S.A.</a:t>
            </a:r>
          </a:p>
          <a:p>
            <a:endParaRPr lang="en-US" dirty="0"/>
          </a:p>
        </p:txBody>
      </p:sp>
      <p:sp>
        <p:nvSpPr>
          <p:cNvPr id="4" name="Rectangle 3"/>
          <p:cNvSpPr/>
          <p:nvPr/>
        </p:nvSpPr>
        <p:spPr>
          <a:xfrm>
            <a:off x="1176528" y="1196490"/>
            <a:ext cx="8543544" cy="1292662"/>
          </a:xfrm>
          <a:prstGeom prst="rect">
            <a:avLst/>
          </a:prstGeom>
        </p:spPr>
        <p:txBody>
          <a:bodyPr wrap="square">
            <a:spAutoFit/>
          </a:bodyPr>
          <a:lstStyle/>
          <a:p>
            <a:pPr algn="ctr"/>
            <a:r>
              <a:rPr lang="en-US" dirty="0"/>
              <a:t>FORENSIC METHODS FOR CHARACTERIZING WATERCRAFT FROM WATERCRAFT-INDUCED WOUNDS ON THE FLORIDA MANATEE (TRICHECHUS MANATUS LATIROSTRIS</a:t>
            </a:r>
            <a:r>
              <a:rPr lang="en-US" dirty="0" smtClean="0"/>
              <a:t>)</a:t>
            </a:r>
          </a:p>
          <a:p>
            <a:pPr algn="ctr"/>
            <a:r>
              <a:rPr lang="en-US" sz="1400" dirty="0"/>
              <a:t>SENTIEL A. ROMMEL</a:t>
            </a:r>
            <a:r>
              <a:rPr lang="en-US" sz="1400" baseline="30000" dirty="0"/>
              <a:t>1</a:t>
            </a:r>
            <a:r>
              <a:rPr lang="en-US" sz="1400" dirty="0"/>
              <a:t> </a:t>
            </a:r>
            <a:endParaRPr lang="en-US" sz="1400" dirty="0" smtClean="0"/>
          </a:p>
          <a:p>
            <a:pPr algn="ctr"/>
            <a:r>
              <a:rPr lang="en-US" sz="1400" dirty="0" smtClean="0"/>
              <a:t>ALEXANDER </a:t>
            </a:r>
            <a:r>
              <a:rPr lang="en-US" sz="1400" dirty="0"/>
              <a:t>M. </a:t>
            </a:r>
            <a:r>
              <a:rPr lang="en-US" sz="1400" dirty="0" smtClean="0"/>
              <a:t>COSTIDIS</a:t>
            </a:r>
          </a:p>
          <a:p>
            <a:pPr algn="ctr"/>
            <a:r>
              <a:rPr lang="en-US" sz="1400" dirty="0" smtClean="0"/>
              <a:t> </a:t>
            </a:r>
            <a:r>
              <a:rPr lang="en-US" sz="1400" dirty="0"/>
              <a:t>THOMAS D. </a:t>
            </a:r>
            <a:r>
              <a:rPr lang="en-US" sz="1400" dirty="0" smtClean="0"/>
              <a:t>PITCHFORD</a:t>
            </a:r>
            <a:r>
              <a:rPr lang="en-US" sz="1400" baseline="30000" dirty="0" smtClean="0"/>
              <a:t>2</a:t>
            </a:r>
            <a:endParaRPr lang="en-US" sz="1400" baseline="30000" dirty="0"/>
          </a:p>
        </p:txBody>
      </p:sp>
    </p:spTree>
    <p:extLst>
      <p:ext uri="{BB962C8B-B14F-4D97-AF65-F5344CB8AC3E}">
        <p14:creationId xmlns:p14="http://schemas.microsoft.com/office/powerpoint/2010/main" val="327210257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313432" y="365124"/>
            <a:ext cx="8821259" cy="6365857"/>
          </a:xfr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3666" y="0"/>
            <a:ext cx="10244667" cy="6858000"/>
          </a:xfrm>
          <a:prstGeom prst="rect">
            <a:avLst/>
          </a:prstGeom>
        </p:spPr>
      </p:pic>
    </p:spTree>
    <p:extLst>
      <p:ext uri="{BB962C8B-B14F-4D97-AF65-F5344CB8AC3E}">
        <p14:creationId xmlns:p14="http://schemas.microsoft.com/office/powerpoint/2010/main" val="3685167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2017 Mortalities</a:t>
            </a:r>
            <a:endParaRPr lang="en-US" dirty="0"/>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82559" y="1289304"/>
            <a:ext cx="6750546" cy="5017907"/>
          </a:xfrm>
        </p:spPr>
      </p:pic>
    </p:spTree>
    <p:extLst>
      <p:ext uri="{BB962C8B-B14F-4D97-AF65-F5344CB8AC3E}">
        <p14:creationId xmlns:p14="http://schemas.microsoft.com/office/powerpoint/2010/main" val="21670045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596385" y="1165868"/>
            <a:ext cx="8999230" cy="4526263"/>
          </a:xfrm>
          <a:prstGeom prst="rect">
            <a:avLst/>
          </a:prstGeom>
        </p:spPr>
      </p:pic>
    </p:spTree>
    <p:extLst>
      <p:ext uri="{BB962C8B-B14F-4D97-AF65-F5344CB8AC3E}">
        <p14:creationId xmlns:p14="http://schemas.microsoft.com/office/powerpoint/2010/main" val="36942921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585851"/>
          </a:xfrm>
        </p:spPr>
        <p:txBody>
          <a:bodyPr>
            <a:normAutofit fontScale="90000"/>
          </a:bodyPr>
          <a:lstStyle/>
          <a:p>
            <a:pPr algn="ctr"/>
            <a:r>
              <a:rPr lang="en-US" dirty="0" smtClean="0"/>
              <a:t> 9 Manatee Death Categories</a:t>
            </a:r>
            <a:endParaRPr lang="en-US" dirty="0"/>
          </a:p>
        </p:txBody>
      </p:sp>
      <p:sp>
        <p:nvSpPr>
          <p:cNvPr id="3" name="Content Placeholder 2"/>
          <p:cNvSpPr>
            <a:spLocks noGrp="1"/>
          </p:cNvSpPr>
          <p:nvPr>
            <p:ph idx="1"/>
          </p:nvPr>
        </p:nvSpPr>
        <p:spPr>
          <a:xfrm>
            <a:off x="838200" y="1170432"/>
            <a:ext cx="10515600" cy="4581144"/>
          </a:xfrm>
        </p:spPr>
        <p:txBody>
          <a:bodyPr>
            <a:normAutofit fontScale="62500" lnSpcReduction="20000"/>
          </a:bodyPr>
          <a:lstStyle/>
          <a:p>
            <a:r>
              <a:rPr lang="en-US" b="1" dirty="0"/>
              <a:t>Watercraft:</a:t>
            </a:r>
            <a:r>
              <a:rPr lang="en-US" dirty="0"/>
              <a:t> Manatees hit by boats, barges or any type of watercraft. Death may result from propeller wounds, impact, crushing, or any combination of the three.</a:t>
            </a:r>
          </a:p>
          <a:p>
            <a:r>
              <a:rPr lang="en-US" b="1" dirty="0"/>
              <a:t>Crushed/Drowned in Flood Gate or Canal Lock:</a:t>
            </a:r>
            <a:r>
              <a:rPr lang="en-US" dirty="0"/>
              <a:t> Manatees killed by crushing or asphyxiation in flood gates and canal locks.</a:t>
            </a:r>
          </a:p>
          <a:p>
            <a:r>
              <a:rPr lang="en-US" b="1" dirty="0"/>
              <a:t>Other Human-Related:</a:t>
            </a:r>
            <a:r>
              <a:rPr lang="en-US" dirty="0"/>
              <a:t> Manatee deaths caused by vandalism, poaching, entrapment in pipes and culverts, complications due to entanglement in ropes, lines, and nets, or ingestion of fishing gear or debris.</a:t>
            </a:r>
          </a:p>
          <a:p>
            <a:r>
              <a:rPr lang="en-US" b="1" dirty="0"/>
              <a:t>Perinatal:</a:t>
            </a:r>
            <a:r>
              <a:rPr lang="en-US" dirty="0"/>
              <a:t> Manatee less than 150 cm (5 ft.) in total length which were not determined to have died due to human-related causes.</a:t>
            </a:r>
          </a:p>
          <a:p>
            <a:r>
              <a:rPr lang="en-US" b="1" dirty="0"/>
              <a:t>Cold Stress:</a:t>
            </a:r>
            <a:r>
              <a:rPr lang="en-US" dirty="0"/>
              <a:t> Manatees which die as a result of exposure to prolonged cold weather. Animals are usually emaciated and in a general state of malnutrition. (Combined with "Other Natural" in some printouts.)</a:t>
            </a:r>
          </a:p>
          <a:p>
            <a:r>
              <a:rPr lang="en-US" b="1" dirty="0"/>
              <a:t>Other Natural:</a:t>
            </a:r>
            <a:r>
              <a:rPr lang="en-US" dirty="0"/>
              <a:t> Manatee deaths resulting from infectious and non-infectious diseases, birth complications, natural accidents, and natural catastrophes (such as </a:t>
            </a:r>
            <a:r>
              <a:rPr lang="en-US" dirty="0">
                <a:hlinkClick r:id="rId2" tooltip="Red Tide Manatee Mortalities"/>
              </a:rPr>
              <a:t>red tide poisoning</a:t>
            </a:r>
            <a:r>
              <a:rPr lang="en-US" dirty="0"/>
              <a:t>).</a:t>
            </a:r>
          </a:p>
          <a:p>
            <a:r>
              <a:rPr lang="en-US" b="1" dirty="0"/>
              <a:t>Undetermined; Too Decomposed:</a:t>
            </a:r>
            <a:r>
              <a:rPr lang="en-US" dirty="0"/>
              <a:t> Manatee deaths in which the cause of death could not be determined due to an advanced stage of decomposition.</a:t>
            </a:r>
          </a:p>
          <a:p>
            <a:r>
              <a:rPr lang="en-US" b="1" dirty="0"/>
              <a:t>Undetermined; Other:</a:t>
            </a:r>
            <a:r>
              <a:rPr lang="en-US" dirty="0"/>
              <a:t> Manatee deaths in which the carcass was in good condition (fresh or moderately decomposed), but necropsy findings were inconclusive. (Combined with "Undetermined" in some printouts.)</a:t>
            </a:r>
          </a:p>
          <a:p>
            <a:r>
              <a:rPr lang="en-US" b="1" dirty="0"/>
              <a:t>Verified/Not Recovered:</a:t>
            </a:r>
            <a:r>
              <a:rPr lang="en-US" dirty="0"/>
              <a:t> Manatee deaths that were reported and verified, but the carcass was not available. (Combined with "Undetermined" in some printouts.)</a:t>
            </a:r>
          </a:p>
          <a:p>
            <a:endParaRPr lang="en-US" dirty="0"/>
          </a:p>
        </p:txBody>
      </p:sp>
    </p:spTree>
    <p:extLst>
      <p:ext uri="{BB962C8B-B14F-4D97-AF65-F5344CB8AC3E}">
        <p14:creationId xmlns:p14="http://schemas.microsoft.com/office/powerpoint/2010/main" val="403737687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2016</a:t>
            </a:r>
            <a:endParaRPr lang="en-US" dirty="0"/>
          </a:p>
        </p:txBody>
      </p:sp>
      <p:graphicFrame>
        <p:nvGraphicFramePr>
          <p:cNvPr id="7" name="Object 6"/>
          <p:cNvGraphicFramePr>
            <a:graphicFrameLocks noChangeAspect="1"/>
          </p:cNvGraphicFramePr>
          <p:nvPr>
            <p:extLst>
              <p:ext uri="{D42A27DB-BD31-4B8C-83A1-F6EECF244321}">
                <p14:modId xmlns:p14="http://schemas.microsoft.com/office/powerpoint/2010/main" val="551662356"/>
              </p:ext>
            </p:extLst>
          </p:nvPr>
        </p:nvGraphicFramePr>
        <p:xfrm>
          <a:off x="1175913" y="1690688"/>
          <a:ext cx="10517550" cy="3279775"/>
        </p:xfrm>
        <a:graphic>
          <a:graphicData uri="http://schemas.openxmlformats.org/presentationml/2006/ole">
            <mc:AlternateContent xmlns:mc="http://schemas.openxmlformats.org/markup-compatibility/2006">
              <mc:Choice xmlns:v="urn:schemas-microsoft-com:vml" Requires="v">
                <p:oleObj spid="_x0000_s2057" name="Worksheet" r:id="rId3" imgW="9896596" imgH="3086197" progId="Excel.Sheet.12">
                  <p:embed/>
                </p:oleObj>
              </mc:Choice>
              <mc:Fallback>
                <p:oleObj name="Worksheet" r:id="rId3" imgW="9896596" imgH="3086197" progId="Excel.Sheet.12">
                  <p:embed/>
                  <p:pic>
                    <p:nvPicPr>
                      <p:cNvPr id="0" name=""/>
                      <p:cNvPicPr/>
                      <p:nvPr/>
                    </p:nvPicPr>
                    <p:blipFill>
                      <a:blip r:embed="rId4"/>
                      <a:stretch>
                        <a:fillRect/>
                      </a:stretch>
                    </p:blipFill>
                    <p:spPr>
                      <a:xfrm>
                        <a:off x="1175913" y="1690688"/>
                        <a:ext cx="10517550" cy="3279775"/>
                      </a:xfrm>
                      <a:prstGeom prst="rect">
                        <a:avLst/>
                      </a:prstGeom>
                    </p:spPr>
                  </p:pic>
                </p:oleObj>
              </mc:Fallback>
            </mc:AlternateContent>
          </a:graphicData>
        </a:graphic>
      </p:graphicFrame>
    </p:spTree>
    <p:extLst>
      <p:ext uri="{BB962C8B-B14F-4D97-AF65-F5344CB8AC3E}">
        <p14:creationId xmlns:p14="http://schemas.microsoft.com/office/powerpoint/2010/main" val="313804504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99616" y="282829"/>
            <a:ext cx="3974592" cy="530987"/>
          </a:xfrm>
        </p:spPr>
        <p:txBody>
          <a:bodyPr>
            <a:normAutofit fontScale="90000"/>
          </a:bodyPr>
          <a:lstStyle/>
          <a:p>
            <a:r>
              <a:rPr lang="en-US" dirty="0" smtClean="0"/>
              <a:t>2016 Mortalities</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401568" y="896113"/>
            <a:ext cx="7178040" cy="5333790"/>
          </a:xfrm>
        </p:spPr>
      </p:pic>
    </p:spTree>
    <p:extLst>
      <p:ext uri="{BB962C8B-B14F-4D97-AF65-F5344CB8AC3E}">
        <p14:creationId xmlns:p14="http://schemas.microsoft.com/office/powerpoint/2010/main" val="244051706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p:txBody>
          <a:bodyPr/>
          <a:lstStyle/>
          <a:p>
            <a:endParaRPr lang="en-US"/>
          </a:p>
        </p:txBody>
      </p:sp>
      <p:pic>
        <p:nvPicPr>
          <p:cNvPr id="6" name="Picture 5"/>
          <p:cNvPicPr>
            <a:picLocks noChangeAspect="1"/>
          </p:cNvPicPr>
          <p:nvPr/>
        </p:nvPicPr>
        <p:blipFill>
          <a:blip r:embed="rId2"/>
          <a:stretch>
            <a:fillRect/>
          </a:stretch>
        </p:blipFill>
        <p:spPr>
          <a:xfrm>
            <a:off x="-1319784" y="357759"/>
            <a:ext cx="16002000" cy="10001250"/>
          </a:xfrm>
          <a:prstGeom prst="rect">
            <a:avLst/>
          </a:prstGeom>
        </p:spPr>
      </p:pic>
    </p:spTree>
    <p:extLst>
      <p:ext uri="{BB962C8B-B14F-4D97-AF65-F5344CB8AC3E}">
        <p14:creationId xmlns:p14="http://schemas.microsoft.com/office/powerpoint/2010/main" val="37419173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1905000" y="-1571625"/>
            <a:ext cx="16002000" cy="10001250"/>
          </a:xfrm>
          <a:prstGeom prst="rect">
            <a:avLst/>
          </a:prstGeom>
        </p:spPr>
      </p:pic>
      <p:pic>
        <p:nvPicPr>
          <p:cNvPr id="5" name="Picture 4"/>
          <p:cNvPicPr>
            <a:picLocks noChangeAspect="1"/>
          </p:cNvPicPr>
          <p:nvPr/>
        </p:nvPicPr>
        <p:blipFill>
          <a:blip r:embed="rId3"/>
          <a:stretch>
            <a:fillRect/>
          </a:stretch>
        </p:blipFill>
        <p:spPr>
          <a:xfrm>
            <a:off x="9061703" y="-21496"/>
            <a:ext cx="2670271" cy="3559306"/>
          </a:xfrm>
          <a:prstGeom prst="rect">
            <a:avLst/>
          </a:prstGeom>
        </p:spPr>
      </p:pic>
      <p:pic>
        <p:nvPicPr>
          <p:cNvPr id="6" name="Picture 5"/>
          <p:cNvPicPr>
            <a:picLocks noChangeAspect="1"/>
          </p:cNvPicPr>
          <p:nvPr/>
        </p:nvPicPr>
        <p:blipFill>
          <a:blip r:embed="rId4"/>
          <a:stretch>
            <a:fillRect/>
          </a:stretch>
        </p:blipFill>
        <p:spPr>
          <a:xfrm>
            <a:off x="8871092" y="3754183"/>
            <a:ext cx="3051492" cy="2043410"/>
          </a:xfrm>
          <a:prstGeom prst="rect">
            <a:avLst/>
          </a:prstGeom>
        </p:spPr>
      </p:pic>
    </p:spTree>
    <p:extLst>
      <p:ext uri="{BB962C8B-B14F-4D97-AF65-F5344CB8AC3E}">
        <p14:creationId xmlns:p14="http://schemas.microsoft.com/office/powerpoint/2010/main" val="3967662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Picture 5"/>
          <p:cNvPicPr>
            <a:picLocks noChangeAspect="1"/>
          </p:cNvPicPr>
          <p:nvPr/>
        </p:nvPicPr>
        <p:blipFill>
          <a:blip r:embed="rId2"/>
          <a:stretch>
            <a:fillRect/>
          </a:stretch>
        </p:blipFill>
        <p:spPr>
          <a:xfrm>
            <a:off x="-1905000" y="-1571625"/>
            <a:ext cx="16002000" cy="10001250"/>
          </a:xfrm>
          <a:prstGeom prst="rect">
            <a:avLst/>
          </a:prstGeom>
        </p:spPr>
      </p:pic>
    </p:spTree>
    <p:extLst>
      <p:ext uri="{BB962C8B-B14F-4D97-AF65-F5344CB8AC3E}">
        <p14:creationId xmlns:p14="http://schemas.microsoft.com/office/powerpoint/2010/main" val="50988139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739747" y="-1736878"/>
            <a:ext cx="16002000" cy="10001250"/>
          </a:xfrm>
          <a:prstGeom prst="rect">
            <a:avLst/>
          </a:prstGeom>
          <a:scene3d>
            <a:camera prst="orthographicFront">
              <a:rot lat="0" lon="0" rev="16200000"/>
            </a:camera>
            <a:lightRig rig="threePt" dir="t"/>
          </a:scene3d>
        </p:spPr>
      </p:pic>
    </p:spTree>
    <p:extLst>
      <p:ext uri="{BB962C8B-B14F-4D97-AF65-F5344CB8AC3E}">
        <p14:creationId xmlns:p14="http://schemas.microsoft.com/office/powerpoint/2010/main" val="397198030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2033016" y="-1288161"/>
            <a:ext cx="16002000" cy="10001250"/>
          </a:xfrm>
          <a:prstGeom prst="rect">
            <a:avLst/>
          </a:prstGeom>
        </p:spPr>
      </p:pic>
    </p:spTree>
    <p:extLst>
      <p:ext uri="{BB962C8B-B14F-4D97-AF65-F5344CB8AC3E}">
        <p14:creationId xmlns:p14="http://schemas.microsoft.com/office/powerpoint/2010/main" val="190101895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29140</TotalTime>
  <Words>367</Words>
  <Application>Microsoft Office PowerPoint</Application>
  <PresentationFormat>Widescreen</PresentationFormat>
  <Paragraphs>35</Paragraphs>
  <Slides>18</Slides>
  <Notes>0</Notes>
  <HiddenSlides>0</HiddenSlides>
  <MMClips>0</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1</vt:i4>
      </vt:variant>
      <vt:variant>
        <vt:lpstr>Slide Titles</vt:lpstr>
      </vt:variant>
      <vt:variant>
        <vt:i4>18</vt:i4>
      </vt:variant>
    </vt:vector>
  </HeadingPairs>
  <TitlesOfParts>
    <vt:vector size="23" baseType="lpstr">
      <vt:lpstr>Arial</vt:lpstr>
      <vt:lpstr>Calibri</vt:lpstr>
      <vt:lpstr>Calibri Light</vt:lpstr>
      <vt:lpstr>Office Theme</vt:lpstr>
      <vt:lpstr>Worksheet</vt:lpstr>
      <vt:lpstr>Duval Manatee Mortality</vt:lpstr>
      <vt:lpstr> 9 Manatee Death Categories</vt:lpstr>
      <vt:lpstr>2016</vt:lpstr>
      <vt:lpstr>2016 Mortalities</vt:lpstr>
      <vt:lpstr>PowerPoint Presentation</vt:lpstr>
      <vt:lpstr>PowerPoint Presentation</vt:lpstr>
      <vt:lpstr>PowerPoint Presentation</vt:lpstr>
      <vt:lpstr>PowerPoint Presentation</vt:lpstr>
      <vt:lpstr>PowerPoint Presentation</vt:lpstr>
      <vt:lpstr>MMPL Vessel Categories</vt:lpstr>
      <vt:lpstr>Overview of deaths from 1989 to 2017</vt:lpstr>
      <vt:lpstr>2007/08 Mortalities</vt:lpstr>
      <vt:lpstr>2002 Mortalities</vt:lpstr>
      <vt:lpstr>PowerPoint Presentation</vt:lpstr>
      <vt:lpstr>MARINE MAMMAL SCIENCE, 23(1): 110–132 (January 2007) C  2006 by the Society for Marine Mammalogy DOI: 10.1111/j.1748-7692.2006.00095.x</vt:lpstr>
      <vt:lpstr>PowerPoint Presentation</vt:lpstr>
      <vt:lpstr>2017 Mortalities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Duval Manatee Mortality</dc:title>
  <dc:creator>Pinto, Gerry</dc:creator>
  <cp:lastModifiedBy>Pinto, Gerry</cp:lastModifiedBy>
  <cp:revision>25</cp:revision>
  <dcterms:created xsi:type="dcterms:W3CDTF">2017-08-09T16:26:56Z</dcterms:created>
  <dcterms:modified xsi:type="dcterms:W3CDTF">2017-10-09T18:22:25Z</dcterms:modified>
</cp:coreProperties>
</file>